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9" r:id="rId3"/>
    <p:sldId id="261" r:id="rId4"/>
    <p:sldId id="260" r:id="rId5"/>
    <p:sldId id="265" r:id="rId6"/>
    <p:sldId id="266" r:id="rId7"/>
    <p:sldId id="267" r:id="rId8"/>
    <p:sldId id="268" r:id="rId9"/>
    <p:sldId id="270" r:id="rId10"/>
    <p:sldId id="264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erik Kriewitz" initials="F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6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AD3DAF6-9C73-4841-B914-F340CAE4EC9E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659357C-0949-47B9-8D19-A0E106582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sz="1300" dirty="0" smtClean="0"/>
              <a:t>S1:</a:t>
            </a:r>
            <a:endParaRPr lang="en-US" sz="1300" dirty="0" smtClean="0"/>
          </a:p>
          <a:p>
            <a:r>
              <a:rPr lang="de-DE" sz="1300" dirty="0" smtClean="0"/>
              <a:t>nicht kompetent, aber motiviert</a:t>
            </a:r>
            <a:endParaRPr lang="en-US" sz="1300" dirty="0" smtClean="0"/>
          </a:p>
          <a:p>
            <a:r>
              <a:rPr lang="de-DE" sz="1300" dirty="0" smtClean="0"/>
              <a:t>Ziel und Weg vorgeben</a:t>
            </a:r>
            <a:endParaRPr lang="en-US" sz="1300" dirty="0" smtClean="0"/>
          </a:p>
          <a:p>
            <a:r>
              <a:rPr lang="de-DE" sz="1300" dirty="0" smtClean="0"/>
              <a:t>Einseitige Kommunikation</a:t>
            </a:r>
            <a:endParaRPr lang="en-US" sz="1300" dirty="0" smtClean="0"/>
          </a:p>
          <a:p>
            <a:r>
              <a:rPr lang="de-DE" sz="1300" dirty="0" smtClean="0"/>
              <a:t>Hilfe durch Unterweisung</a:t>
            </a:r>
            <a:endParaRPr lang="en-US" sz="1300" dirty="0" smtClean="0"/>
          </a:p>
          <a:p>
            <a:r>
              <a:rPr lang="de-DE" sz="1300" dirty="0" smtClean="0"/>
              <a:t>  muss Ahnungslosigkeit nicht eingestehen</a:t>
            </a:r>
            <a:endParaRPr lang="en-US" sz="1300" dirty="0" smtClean="0"/>
          </a:p>
          <a:p>
            <a:r>
              <a:rPr lang="de-DE" sz="1300" dirty="0" smtClean="0"/>
              <a:t>Hoher Zeitaufwand</a:t>
            </a:r>
            <a:endParaRPr lang="en-US" sz="1300" dirty="0" smtClean="0"/>
          </a:p>
          <a:p>
            <a:r>
              <a:rPr lang="de-DE" sz="1300" dirty="0" smtClean="0"/>
              <a:t>  Potential </a:t>
            </a:r>
            <a:r>
              <a:rPr lang="de-DE" sz="1300" dirty="0" err="1" smtClean="0"/>
              <a:t>entfallten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S2:</a:t>
            </a:r>
            <a:endParaRPr lang="en-US" sz="1300" dirty="0" smtClean="0"/>
          </a:p>
          <a:p>
            <a:r>
              <a:rPr lang="de-DE" sz="1300" dirty="0" smtClean="0"/>
              <a:t>Kompetenter</a:t>
            </a:r>
            <a:endParaRPr lang="en-US" sz="1300" dirty="0" smtClean="0"/>
          </a:p>
          <a:p>
            <a:r>
              <a:rPr lang="de-DE" sz="1300" dirty="0" smtClean="0"/>
              <a:t>  Problem schwieriger als erwartet =&gt; </a:t>
            </a:r>
            <a:r>
              <a:rPr lang="de-DE" sz="1300" dirty="0" err="1" smtClean="0"/>
              <a:t>motivation</a:t>
            </a:r>
            <a:endParaRPr lang="en-US" sz="1300" dirty="0" smtClean="0"/>
          </a:p>
          <a:p>
            <a:r>
              <a:rPr lang="de-DE" sz="1300" dirty="0" smtClean="0"/>
              <a:t>Ziel vorgeben</a:t>
            </a:r>
            <a:endParaRPr lang="en-US" sz="1300" dirty="0" smtClean="0"/>
          </a:p>
          <a:p>
            <a:r>
              <a:rPr lang="de-DE" sz="1300" dirty="0" smtClean="0"/>
              <a:t>Weg vorschlagen</a:t>
            </a:r>
            <a:endParaRPr lang="en-US" sz="1300" dirty="0" smtClean="0"/>
          </a:p>
          <a:p>
            <a:r>
              <a:rPr lang="de-DE" sz="1300" dirty="0" smtClean="0"/>
              <a:t>Bidirektionale Kommunikation</a:t>
            </a:r>
            <a:endParaRPr lang="en-US" sz="1300" dirty="0" smtClean="0"/>
          </a:p>
          <a:p>
            <a:r>
              <a:rPr lang="de-DE" sz="1300" dirty="0" smtClean="0"/>
              <a:t>Intensive Hilfe geben</a:t>
            </a:r>
            <a:endParaRPr lang="en-US" sz="1300" dirty="0" smtClean="0"/>
          </a:p>
          <a:p>
            <a:r>
              <a:rPr lang="de-DE" sz="1300" dirty="0" smtClean="0"/>
              <a:t>Motivieren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S3:</a:t>
            </a:r>
            <a:endParaRPr lang="en-US" sz="1300" dirty="0" smtClean="0"/>
          </a:p>
          <a:p>
            <a:r>
              <a:rPr lang="de-DE" sz="1300" dirty="0" smtClean="0"/>
              <a:t>  ausreichend kompetent aber nicht optimal motiviert</a:t>
            </a:r>
            <a:endParaRPr lang="en-US" sz="1300" dirty="0" smtClean="0"/>
          </a:p>
          <a:p>
            <a:r>
              <a:rPr lang="de-DE" sz="1300" dirty="0" smtClean="0"/>
              <a:t>Diskussion des Ziels</a:t>
            </a:r>
            <a:endParaRPr lang="en-US" sz="1300" dirty="0" smtClean="0"/>
          </a:p>
          <a:p>
            <a:r>
              <a:rPr lang="de-DE" sz="1300" dirty="0" smtClean="0"/>
              <a:t>Mitarbeiter macht Vorschläge</a:t>
            </a:r>
            <a:endParaRPr lang="en-US" sz="1300" dirty="0" smtClean="0"/>
          </a:p>
          <a:p>
            <a:r>
              <a:rPr lang="de-DE" sz="1300" dirty="0" smtClean="0"/>
              <a:t>Gemeinsame Entscheidungen</a:t>
            </a:r>
            <a:endParaRPr lang="en-US" sz="1300" dirty="0" smtClean="0"/>
          </a:p>
          <a:p>
            <a:r>
              <a:rPr lang="de-DE" sz="1300" dirty="0" smtClean="0"/>
              <a:t>  selbstständiges Arbeiten</a:t>
            </a:r>
            <a:endParaRPr lang="en-US" sz="1300" dirty="0" smtClean="0"/>
          </a:p>
          <a:p>
            <a:r>
              <a:rPr lang="de-DE" sz="1300" dirty="0" smtClean="0"/>
              <a:t>Motivieren/Selbstvertrauen aufbauen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S4:</a:t>
            </a:r>
            <a:endParaRPr lang="en-US" sz="1300" dirty="0" smtClean="0"/>
          </a:p>
          <a:p>
            <a:r>
              <a:rPr lang="de-DE" sz="1300" dirty="0" smtClean="0"/>
              <a:t>Kompetent und motiviert.</a:t>
            </a:r>
            <a:endParaRPr lang="en-US" sz="1300" dirty="0" smtClean="0"/>
          </a:p>
          <a:p>
            <a:r>
              <a:rPr lang="de-DE" sz="1300" dirty="0" smtClean="0"/>
              <a:t>Vereinbarung des Ziels</a:t>
            </a:r>
            <a:endParaRPr lang="en-US" sz="1300" dirty="0" smtClean="0"/>
          </a:p>
          <a:p>
            <a:r>
              <a:rPr lang="de-DE" sz="1300" dirty="0" smtClean="0"/>
              <a:t>Weg dem Mitarbeiter überlassen</a:t>
            </a:r>
            <a:endParaRPr lang="en-US" sz="1300" dirty="0" smtClean="0"/>
          </a:p>
          <a:p>
            <a:r>
              <a:rPr lang="de-DE" sz="1300" dirty="0" smtClean="0"/>
              <a:t>Volles Vertrauen</a:t>
            </a:r>
            <a:endParaRPr lang="en-US" sz="1300" dirty="0" smtClean="0"/>
          </a:p>
          <a:p>
            <a:r>
              <a:rPr lang="de-DE" sz="1300" dirty="0" smtClean="0"/>
              <a:t>  </a:t>
            </a:r>
            <a:r>
              <a:rPr lang="en-US" sz="1300" dirty="0" smtClean="0"/>
              <a:t>DELEGATION  von </a:t>
            </a:r>
            <a:r>
              <a:rPr lang="en-US" sz="1300" dirty="0" err="1" smtClean="0"/>
              <a:t>Verantwortung</a:t>
            </a:r>
            <a:r>
              <a:rPr lang="en-US" sz="1300" dirty="0" smtClean="0"/>
              <a:t>/</a:t>
            </a:r>
            <a:r>
              <a:rPr lang="en-US" sz="1300" dirty="0" err="1" smtClean="0"/>
              <a:t>Entscheidungsspielraum</a:t>
            </a:r>
            <a:endParaRPr lang="en-US" sz="1300" dirty="0" smtClean="0"/>
          </a:p>
          <a:p>
            <a:r>
              <a:rPr lang="en-US" sz="1300" dirty="0" err="1" smtClean="0"/>
              <a:t>Selbstmotivation</a:t>
            </a:r>
            <a:endParaRPr lang="en-US" sz="1300" dirty="0" smtClean="0"/>
          </a:p>
          <a:p>
            <a:r>
              <a:rPr lang="en-US" sz="1300" dirty="0" smtClean="0"/>
              <a:t> </a:t>
            </a:r>
          </a:p>
          <a:p>
            <a:r>
              <a:rPr lang="en-US" sz="1300" dirty="0" smtClean="0"/>
              <a:t>MIT MITARBEITERN REDEN</a:t>
            </a:r>
          </a:p>
          <a:p>
            <a:r>
              <a:rPr lang="en-US" sz="1300" dirty="0" smtClean="0"/>
              <a:t> </a:t>
            </a:r>
            <a:endParaRPr lang="en-US" sz="13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9357C-0949-47B9-8D19-A0E106582F9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sz="1300" dirty="0" smtClean="0"/>
              <a:t>S1:</a:t>
            </a:r>
            <a:endParaRPr lang="en-US" sz="1300" dirty="0" smtClean="0"/>
          </a:p>
          <a:p>
            <a:r>
              <a:rPr lang="de-DE" sz="1300" dirty="0" smtClean="0"/>
              <a:t>nicht kompetent, aber motiviert</a:t>
            </a:r>
            <a:endParaRPr lang="en-US" sz="1300" dirty="0" smtClean="0"/>
          </a:p>
          <a:p>
            <a:r>
              <a:rPr lang="de-DE" sz="1300" dirty="0" smtClean="0"/>
              <a:t>Ziel und Weg vorgeben</a:t>
            </a:r>
            <a:endParaRPr lang="en-US" sz="1300" dirty="0" smtClean="0"/>
          </a:p>
          <a:p>
            <a:r>
              <a:rPr lang="de-DE" sz="1300" dirty="0" smtClean="0"/>
              <a:t>Einseitige Kommunikation</a:t>
            </a:r>
            <a:endParaRPr lang="en-US" sz="1300" dirty="0" smtClean="0"/>
          </a:p>
          <a:p>
            <a:r>
              <a:rPr lang="de-DE" sz="1300" dirty="0" smtClean="0"/>
              <a:t>Hilfe durch Unterweisung</a:t>
            </a:r>
            <a:endParaRPr lang="en-US" sz="1300" dirty="0" smtClean="0"/>
          </a:p>
          <a:p>
            <a:r>
              <a:rPr lang="de-DE" sz="1300" dirty="0" smtClean="0"/>
              <a:t>  muss Ahnungslosigkeit nicht eingestehen</a:t>
            </a:r>
            <a:endParaRPr lang="en-US" sz="1300" dirty="0" smtClean="0"/>
          </a:p>
          <a:p>
            <a:r>
              <a:rPr lang="de-DE" sz="1300" dirty="0" smtClean="0"/>
              <a:t>Hoher Zeitaufwand</a:t>
            </a:r>
            <a:endParaRPr lang="en-US" sz="1300" dirty="0" smtClean="0"/>
          </a:p>
          <a:p>
            <a:r>
              <a:rPr lang="de-DE" sz="1300" dirty="0" smtClean="0"/>
              <a:t>  Potential </a:t>
            </a:r>
            <a:r>
              <a:rPr lang="de-DE" sz="1300" dirty="0" err="1" smtClean="0"/>
              <a:t>entfallten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S2:</a:t>
            </a:r>
            <a:endParaRPr lang="en-US" sz="1300" dirty="0" smtClean="0"/>
          </a:p>
          <a:p>
            <a:r>
              <a:rPr lang="de-DE" sz="1300" dirty="0" smtClean="0"/>
              <a:t>Kompetenter</a:t>
            </a:r>
            <a:endParaRPr lang="en-US" sz="1300" dirty="0" smtClean="0"/>
          </a:p>
          <a:p>
            <a:r>
              <a:rPr lang="de-DE" sz="1300" dirty="0" smtClean="0"/>
              <a:t>  Problem schwieriger als erwartet =&gt; </a:t>
            </a:r>
            <a:r>
              <a:rPr lang="de-DE" sz="1300" dirty="0" err="1" smtClean="0"/>
              <a:t>motivation</a:t>
            </a:r>
            <a:endParaRPr lang="en-US" sz="1300" dirty="0" smtClean="0"/>
          </a:p>
          <a:p>
            <a:r>
              <a:rPr lang="de-DE" sz="1300" dirty="0" smtClean="0"/>
              <a:t>Ziel vorgeben</a:t>
            </a:r>
            <a:endParaRPr lang="en-US" sz="1300" dirty="0" smtClean="0"/>
          </a:p>
          <a:p>
            <a:r>
              <a:rPr lang="de-DE" sz="1300" dirty="0" smtClean="0"/>
              <a:t>Weg vorschlagen</a:t>
            </a:r>
            <a:endParaRPr lang="en-US" sz="1300" dirty="0" smtClean="0"/>
          </a:p>
          <a:p>
            <a:r>
              <a:rPr lang="de-DE" sz="1300" dirty="0" smtClean="0"/>
              <a:t>Bidirektionale Kommunikation</a:t>
            </a:r>
            <a:endParaRPr lang="en-US" sz="1300" dirty="0" smtClean="0"/>
          </a:p>
          <a:p>
            <a:r>
              <a:rPr lang="de-DE" sz="1300" dirty="0" smtClean="0"/>
              <a:t>Intensive Hilfe geben</a:t>
            </a:r>
            <a:endParaRPr lang="en-US" sz="1300" dirty="0" smtClean="0"/>
          </a:p>
          <a:p>
            <a:r>
              <a:rPr lang="de-DE" sz="1300" dirty="0" smtClean="0"/>
              <a:t>Motivieren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S3:</a:t>
            </a:r>
            <a:endParaRPr lang="en-US" sz="1300" dirty="0" smtClean="0"/>
          </a:p>
          <a:p>
            <a:r>
              <a:rPr lang="de-DE" sz="1300" dirty="0" smtClean="0"/>
              <a:t>  ausreichend kompetent aber nicht optimal motiviert</a:t>
            </a:r>
            <a:endParaRPr lang="en-US" sz="1300" dirty="0" smtClean="0"/>
          </a:p>
          <a:p>
            <a:r>
              <a:rPr lang="de-DE" sz="1300" dirty="0" smtClean="0"/>
              <a:t>Diskussion des Ziels</a:t>
            </a:r>
            <a:endParaRPr lang="en-US" sz="1300" dirty="0" smtClean="0"/>
          </a:p>
          <a:p>
            <a:r>
              <a:rPr lang="de-DE" sz="1300" dirty="0" smtClean="0"/>
              <a:t>Mitarbeiter macht Vorschläge</a:t>
            </a:r>
            <a:endParaRPr lang="en-US" sz="1300" dirty="0" smtClean="0"/>
          </a:p>
          <a:p>
            <a:r>
              <a:rPr lang="de-DE" sz="1300" dirty="0" smtClean="0"/>
              <a:t>Gemeinsame Entscheidungen</a:t>
            </a:r>
            <a:endParaRPr lang="en-US" sz="1300" dirty="0" smtClean="0"/>
          </a:p>
          <a:p>
            <a:r>
              <a:rPr lang="de-DE" sz="1300" dirty="0" smtClean="0"/>
              <a:t>  selbstständiges Arbeiten</a:t>
            </a:r>
            <a:endParaRPr lang="en-US" sz="1300" dirty="0" smtClean="0"/>
          </a:p>
          <a:p>
            <a:r>
              <a:rPr lang="de-DE" sz="1300" dirty="0" smtClean="0"/>
              <a:t>Motivieren/Selbstvertrauen aufbauen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S4:</a:t>
            </a:r>
            <a:endParaRPr lang="en-US" sz="1300" dirty="0" smtClean="0"/>
          </a:p>
          <a:p>
            <a:r>
              <a:rPr lang="de-DE" sz="1300" dirty="0" smtClean="0"/>
              <a:t>Kompetent und motiviert.</a:t>
            </a:r>
            <a:endParaRPr lang="en-US" sz="1300" dirty="0" smtClean="0"/>
          </a:p>
          <a:p>
            <a:r>
              <a:rPr lang="de-DE" sz="1300" dirty="0" smtClean="0"/>
              <a:t>Vereinbarung des Ziels</a:t>
            </a:r>
            <a:endParaRPr lang="en-US" sz="1300" dirty="0" smtClean="0"/>
          </a:p>
          <a:p>
            <a:r>
              <a:rPr lang="de-DE" sz="1300" dirty="0" smtClean="0"/>
              <a:t>Weg dem Mitarbeiter überlassen</a:t>
            </a:r>
            <a:endParaRPr lang="en-US" sz="1300" dirty="0" smtClean="0"/>
          </a:p>
          <a:p>
            <a:r>
              <a:rPr lang="de-DE" sz="1300" dirty="0" smtClean="0"/>
              <a:t>Volles Vertrauen</a:t>
            </a:r>
            <a:endParaRPr lang="en-US" sz="1300" dirty="0" smtClean="0"/>
          </a:p>
          <a:p>
            <a:r>
              <a:rPr lang="de-DE" sz="1300" dirty="0" smtClean="0"/>
              <a:t>  </a:t>
            </a:r>
            <a:r>
              <a:rPr lang="en-US" sz="1300" dirty="0" smtClean="0"/>
              <a:t>DELEGATION  von </a:t>
            </a:r>
            <a:r>
              <a:rPr lang="en-US" sz="1300" dirty="0" err="1" smtClean="0"/>
              <a:t>Verantwortung</a:t>
            </a:r>
            <a:r>
              <a:rPr lang="en-US" sz="1300" dirty="0" smtClean="0"/>
              <a:t>/</a:t>
            </a:r>
            <a:r>
              <a:rPr lang="en-US" sz="1300" dirty="0" err="1" smtClean="0"/>
              <a:t>Entscheidungsspielraum</a:t>
            </a:r>
            <a:endParaRPr lang="en-US" sz="1300" dirty="0" smtClean="0"/>
          </a:p>
          <a:p>
            <a:r>
              <a:rPr lang="en-US" sz="1300" dirty="0" err="1" smtClean="0"/>
              <a:t>Selbstmotivation</a:t>
            </a:r>
            <a:endParaRPr lang="en-US" sz="1300" dirty="0" smtClean="0"/>
          </a:p>
          <a:p>
            <a:r>
              <a:rPr lang="en-US" sz="1300" dirty="0" smtClean="0"/>
              <a:t> </a:t>
            </a:r>
          </a:p>
          <a:p>
            <a:r>
              <a:rPr lang="en-US" sz="1300" dirty="0" smtClean="0"/>
              <a:t>MIT MITARBEITERN REDEN</a:t>
            </a:r>
          </a:p>
          <a:p>
            <a:r>
              <a:rPr lang="en-US" sz="1300" dirty="0" smtClean="0"/>
              <a:t> </a:t>
            </a:r>
            <a:endParaRPr lang="en-US" sz="13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9357C-0949-47B9-8D19-A0E106582F9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sz="1300" dirty="0" smtClean="0"/>
              <a:t>S1:</a:t>
            </a:r>
            <a:endParaRPr lang="en-US" sz="1300" dirty="0" smtClean="0"/>
          </a:p>
          <a:p>
            <a:r>
              <a:rPr lang="de-DE" sz="1300" dirty="0" smtClean="0"/>
              <a:t>nicht kompetent, aber motiviert</a:t>
            </a:r>
            <a:endParaRPr lang="en-US" sz="1300" dirty="0" smtClean="0"/>
          </a:p>
          <a:p>
            <a:r>
              <a:rPr lang="de-DE" sz="1300" dirty="0" smtClean="0"/>
              <a:t>Ziel und Weg vorgeben</a:t>
            </a:r>
            <a:endParaRPr lang="en-US" sz="1300" dirty="0" smtClean="0"/>
          </a:p>
          <a:p>
            <a:r>
              <a:rPr lang="de-DE" sz="1300" dirty="0" smtClean="0"/>
              <a:t>Einseitige Kommunikation</a:t>
            </a:r>
            <a:endParaRPr lang="en-US" sz="1300" dirty="0" smtClean="0"/>
          </a:p>
          <a:p>
            <a:r>
              <a:rPr lang="de-DE" sz="1300" dirty="0" smtClean="0"/>
              <a:t>Hilfe durch Unterweisung</a:t>
            </a:r>
            <a:endParaRPr lang="en-US" sz="1300" dirty="0" smtClean="0"/>
          </a:p>
          <a:p>
            <a:r>
              <a:rPr lang="de-DE" sz="1300" dirty="0" smtClean="0"/>
              <a:t>  muss Ahnungslosigkeit nicht eingestehen</a:t>
            </a:r>
            <a:endParaRPr lang="en-US" sz="1300" dirty="0" smtClean="0"/>
          </a:p>
          <a:p>
            <a:r>
              <a:rPr lang="de-DE" sz="1300" dirty="0" smtClean="0"/>
              <a:t>Hoher Zeitaufwand</a:t>
            </a:r>
            <a:endParaRPr lang="en-US" sz="1300" dirty="0" smtClean="0"/>
          </a:p>
          <a:p>
            <a:r>
              <a:rPr lang="de-DE" sz="1300" dirty="0" smtClean="0"/>
              <a:t>  Potential </a:t>
            </a:r>
            <a:r>
              <a:rPr lang="de-DE" sz="1300" dirty="0" err="1" smtClean="0"/>
              <a:t>entfallten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S2:</a:t>
            </a:r>
            <a:endParaRPr lang="en-US" sz="1300" dirty="0" smtClean="0"/>
          </a:p>
          <a:p>
            <a:r>
              <a:rPr lang="de-DE" sz="1300" dirty="0" smtClean="0"/>
              <a:t>Kompetenter</a:t>
            </a:r>
            <a:endParaRPr lang="en-US" sz="1300" dirty="0" smtClean="0"/>
          </a:p>
          <a:p>
            <a:r>
              <a:rPr lang="de-DE" sz="1300" dirty="0" smtClean="0"/>
              <a:t>  Problem schwieriger als erwartet =&gt; </a:t>
            </a:r>
            <a:r>
              <a:rPr lang="de-DE" sz="1300" dirty="0" err="1" smtClean="0"/>
              <a:t>motivation</a:t>
            </a:r>
            <a:endParaRPr lang="en-US" sz="1300" dirty="0" smtClean="0"/>
          </a:p>
          <a:p>
            <a:r>
              <a:rPr lang="de-DE" sz="1300" dirty="0" smtClean="0"/>
              <a:t>Ziel vorgeben</a:t>
            </a:r>
            <a:endParaRPr lang="en-US" sz="1300" dirty="0" smtClean="0"/>
          </a:p>
          <a:p>
            <a:r>
              <a:rPr lang="de-DE" sz="1300" dirty="0" smtClean="0"/>
              <a:t>Weg vorschlagen</a:t>
            </a:r>
            <a:endParaRPr lang="en-US" sz="1300" dirty="0" smtClean="0"/>
          </a:p>
          <a:p>
            <a:r>
              <a:rPr lang="de-DE" sz="1300" dirty="0" smtClean="0"/>
              <a:t>Bidirektionale Kommunikation</a:t>
            </a:r>
            <a:endParaRPr lang="en-US" sz="1300" dirty="0" smtClean="0"/>
          </a:p>
          <a:p>
            <a:r>
              <a:rPr lang="de-DE" sz="1300" dirty="0" smtClean="0"/>
              <a:t>Intensive Hilfe geben</a:t>
            </a:r>
            <a:endParaRPr lang="en-US" sz="1300" dirty="0" smtClean="0"/>
          </a:p>
          <a:p>
            <a:r>
              <a:rPr lang="de-DE" sz="1300" dirty="0" smtClean="0"/>
              <a:t>Motivieren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S3:</a:t>
            </a:r>
            <a:endParaRPr lang="en-US" sz="1300" dirty="0" smtClean="0"/>
          </a:p>
          <a:p>
            <a:r>
              <a:rPr lang="de-DE" sz="1300" dirty="0" smtClean="0"/>
              <a:t>  ausreichend kompetent aber nicht optimal motiviert</a:t>
            </a:r>
            <a:endParaRPr lang="en-US" sz="1300" dirty="0" smtClean="0"/>
          </a:p>
          <a:p>
            <a:r>
              <a:rPr lang="de-DE" sz="1300" dirty="0" smtClean="0"/>
              <a:t>Diskussion des Ziels</a:t>
            </a:r>
            <a:endParaRPr lang="en-US" sz="1300" dirty="0" smtClean="0"/>
          </a:p>
          <a:p>
            <a:r>
              <a:rPr lang="de-DE" sz="1300" dirty="0" smtClean="0"/>
              <a:t>Mitarbeiter macht Vorschläge</a:t>
            </a:r>
            <a:endParaRPr lang="en-US" sz="1300" dirty="0" smtClean="0"/>
          </a:p>
          <a:p>
            <a:r>
              <a:rPr lang="de-DE" sz="1300" dirty="0" smtClean="0"/>
              <a:t>Gemeinsame Entscheidungen</a:t>
            </a:r>
            <a:endParaRPr lang="en-US" sz="1300" dirty="0" smtClean="0"/>
          </a:p>
          <a:p>
            <a:r>
              <a:rPr lang="de-DE" sz="1300" dirty="0" smtClean="0"/>
              <a:t>  selbstständiges Arbeiten</a:t>
            </a:r>
            <a:endParaRPr lang="en-US" sz="1300" dirty="0" smtClean="0"/>
          </a:p>
          <a:p>
            <a:r>
              <a:rPr lang="de-DE" sz="1300" dirty="0" smtClean="0"/>
              <a:t>Motivieren/Selbstvertrauen aufbauen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S4:</a:t>
            </a:r>
            <a:endParaRPr lang="en-US" sz="1300" dirty="0" smtClean="0"/>
          </a:p>
          <a:p>
            <a:r>
              <a:rPr lang="de-DE" sz="1300" dirty="0" smtClean="0"/>
              <a:t>Kompetent und motiviert.</a:t>
            </a:r>
            <a:endParaRPr lang="en-US" sz="1300" dirty="0" smtClean="0"/>
          </a:p>
          <a:p>
            <a:r>
              <a:rPr lang="de-DE" sz="1300" dirty="0" smtClean="0"/>
              <a:t>Vereinbarung des Ziels</a:t>
            </a:r>
            <a:endParaRPr lang="en-US" sz="1300" dirty="0" smtClean="0"/>
          </a:p>
          <a:p>
            <a:r>
              <a:rPr lang="de-DE" sz="1300" dirty="0" smtClean="0"/>
              <a:t>Weg dem Mitarbeiter überlassen</a:t>
            </a:r>
            <a:endParaRPr lang="en-US" sz="1300" dirty="0" smtClean="0"/>
          </a:p>
          <a:p>
            <a:r>
              <a:rPr lang="de-DE" sz="1300" dirty="0" smtClean="0"/>
              <a:t>Volles Vertrauen</a:t>
            </a:r>
            <a:endParaRPr lang="en-US" sz="1300" dirty="0" smtClean="0"/>
          </a:p>
          <a:p>
            <a:r>
              <a:rPr lang="de-DE" sz="1300" dirty="0" smtClean="0"/>
              <a:t>  </a:t>
            </a:r>
            <a:r>
              <a:rPr lang="en-US" sz="1300" dirty="0" smtClean="0"/>
              <a:t>DELEGATION  von </a:t>
            </a:r>
            <a:r>
              <a:rPr lang="en-US" sz="1300" dirty="0" err="1" smtClean="0"/>
              <a:t>Verantwortung</a:t>
            </a:r>
            <a:r>
              <a:rPr lang="en-US" sz="1300" dirty="0" smtClean="0"/>
              <a:t>/</a:t>
            </a:r>
            <a:r>
              <a:rPr lang="en-US" sz="1300" dirty="0" err="1" smtClean="0"/>
              <a:t>Entscheidungsspielraum</a:t>
            </a:r>
            <a:endParaRPr lang="en-US" sz="1300" dirty="0" smtClean="0"/>
          </a:p>
          <a:p>
            <a:r>
              <a:rPr lang="en-US" sz="1300" dirty="0" err="1" smtClean="0"/>
              <a:t>Selbstmotivation</a:t>
            </a:r>
            <a:endParaRPr lang="en-US" sz="1300" dirty="0" smtClean="0"/>
          </a:p>
          <a:p>
            <a:r>
              <a:rPr lang="en-US" sz="1300" dirty="0" smtClean="0"/>
              <a:t> </a:t>
            </a:r>
          </a:p>
          <a:p>
            <a:r>
              <a:rPr lang="en-US" sz="1300" dirty="0" smtClean="0"/>
              <a:t>MIT MITARBEITERN REDEN</a:t>
            </a:r>
          </a:p>
          <a:p>
            <a:r>
              <a:rPr lang="en-US" sz="1300" dirty="0" smtClean="0"/>
              <a:t> </a:t>
            </a:r>
            <a:endParaRPr lang="en-US" sz="13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9357C-0949-47B9-8D19-A0E106582F9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sz="1300" dirty="0" smtClean="0"/>
              <a:t>S1:</a:t>
            </a:r>
            <a:endParaRPr lang="en-US" sz="1300" dirty="0" smtClean="0"/>
          </a:p>
          <a:p>
            <a:r>
              <a:rPr lang="de-DE" sz="1300" dirty="0" smtClean="0"/>
              <a:t>nicht kompetent, aber motiviert</a:t>
            </a:r>
            <a:endParaRPr lang="en-US" sz="1300" dirty="0" smtClean="0"/>
          </a:p>
          <a:p>
            <a:r>
              <a:rPr lang="de-DE" sz="1300" dirty="0" smtClean="0"/>
              <a:t>Ziel und Weg vorgeben</a:t>
            </a:r>
            <a:endParaRPr lang="en-US" sz="1300" dirty="0" smtClean="0"/>
          </a:p>
          <a:p>
            <a:r>
              <a:rPr lang="de-DE" sz="1300" dirty="0" smtClean="0"/>
              <a:t>Einseitige Kommunikation</a:t>
            </a:r>
            <a:endParaRPr lang="en-US" sz="1300" dirty="0" smtClean="0"/>
          </a:p>
          <a:p>
            <a:r>
              <a:rPr lang="de-DE" sz="1300" dirty="0" smtClean="0"/>
              <a:t>Hilfe durch Unterweisung</a:t>
            </a:r>
            <a:endParaRPr lang="en-US" sz="1300" dirty="0" smtClean="0"/>
          </a:p>
          <a:p>
            <a:r>
              <a:rPr lang="de-DE" sz="1300" dirty="0" smtClean="0"/>
              <a:t>  muss Ahnungslosigkeit nicht eingestehen</a:t>
            </a:r>
            <a:endParaRPr lang="en-US" sz="1300" dirty="0" smtClean="0"/>
          </a:p>
          <a:p>
            <a:r>
              <a:rPr lang="de-DE" sz="1300" dirty="0" smtClean="0"/>
              <a:t>Hoher Zeitaufwand</a:t>
            </a:r>
            <a:endParaRPr lang="en-US" sz="1300" dirty="0" smtClean="0"/>
          </a:p>
          <a:p>
            <a:r>
              <a:rPr lang="de-DE" sz="1300" dirty="0" smtClean="0"/>
              <a:t>  Potential </a:t>
            </a:r>
            <a:r>
              <a:rPr lang="de-DE" sz="1300" dirty="0" err="1" smtClean="0"/>
              <a:t>entfallten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S2:</a:t>
            </a:r>
            <a:endParaRPr lang="en-US" sz="1300" dirty="0" smtClean="0"/>
          </a:p>
          <a:p>
            <a:r>
              <a:rPr lang="de-DE" sz="1300" dirty="0" smtClean="0"/>
              <a:t>Kompetenter</a:t>
            </a:r>
            <a:endParaRPr lang="en-US" sz="1300" dirty="0" smtClean="0"/>
          </a:p>
          <a:p>
            <a:r>
              <a:rPr lang="de-DE" sz="1300" dirty="0" smtClean="0"/>
              <a:t>  Problem schwieriger als erwartet =&gt; </a:t>
            </a:r>
            <a:r>
              <a:rPr lang="de-DE" sz="1300" dirty="0" err="1" smtClean="0"/>
              <a:t>motivation</a:t>
            </a:r>
            <a:endParaRPr lang="en-US" sz="1300" dirty="0" smtClean="0"/>
          </a:p>
          <a:p>
            <a:r>
              <a:rPr lang="de-DE" sz="1300" dirty="0" smtClean="0"/>
              <a:t>Ziel vorgeben</a:t>
            </a:r>
            <a:endParaRPr lang="en-US" sz="1300" dirty="0" smtClean="0"/>
          </a:p>
          <a:p>
            <a:r>
              <a:rPr lang="de-DE" sz="1300" dirty="0" smtClean="0"/>
              <a:t>Weg vorschlagen</a:t>
            </a:r>
            <a:endParaRPr lang="en-US" sz="1300" dirty="0" smtClean="0"/>
          </a:p>
          <a:p>
            <a:r>
              <a:rPr lang="de-DE" sz="1300" dirty="0" smtClean="0"/>
              <a:t>Bidirektionale Kommunikation</a:t>
            </a:r>
            <a:endParaRPr lang="en-US" sz="1300" dirty="0" smtClean="0"/>
          </a:p>
          <a:p>
            <a:r>
              <a:rPr lang="de-DE" sz="1300" dirty="0" smtClean="0"/>
              <a:t>Intensive Hilfe geben</a:t>
            </a:r>
            <a:endParaRPr lang="en-US" sz="1300" dirty="0" smtClean="0"/>
          </a:p>
          <a:p>
            <a:r>
              <a:rPr lang="de-DE" sz="1300" dirty="0" smtClean="0"/>
              <a:t>Motivieren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S3:</a:t>
            </a:r>
            <a:endParaRPr lang="en-US" sz="1300" dirty="0" smtClean="0"/>
          </a:p>
          <a:p>
            <a:r>
              <a:rPr lang="de-DE" sz="1300" dirty="0" smtClean="0"/>
              <a:t>  ausreichend kompetent aber nicht optimal motiviert</a:t>
            </a:r>
            <a:endParaRPr lang="en-US" sz="1300" dirty="0" smtClean="0"/>
          </a:p>
          <a:p>
            <a:r>
              <a:rPr lang="de-DE" sz="1300" dirty="0" smtClean="0"/>
              <a:t>Diskussion des Ziels</a:t>
            </a:r>
            <a:endParaRPr lang="en-US" sz="1300" dirty="0" smtClean="0"/>
          </a:p>
          <a:p>
            <a:r>
              <a:rPr lang="de-DE" sz="1300" dirty="0" smtClean="0"/>
              <a:t>Mitarbeiter macht Vorschläge</a:t>
            </a:r>
            <a:endParaRPr lang="en-US" sz="1300" dirty="0" smtClean="0"/>
          </a:p>
          <a:p>
            <a:r>
              <a:rPr lang="de-DE" sz="1300" dirty="0" smtClean="0"/>
              <a:t>Gemeinsame Entscheidungen</a:t>
            </a:r>
            <a:endParaRPr lang="en-US" sz="1300" dirty="0" smtClean="0"/>
          </a:p>
          <a:p>
            <a:r>
              <a:rPr lang="de-DE" sz="1300" dirty="0" smtClean="0"/>
              <a:t>  selbstständiges Arbeiten</a:t>
            </a:r>
            <a:endParaRPr lang="en-US" sz="1300" dirty="0" smtClean="0"/>
          </a:p>
          <a:p>
            <a:r>
              <a:rPr lang="de-DE" sz="1300" dirty="0" smtClean="0"/>
              <a:t>Motivieren/Selbstvertrauen aufbauen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S4:</a:t>
            </a:r>
            <a:endParaRPr lang="en-US" sz="1300" dirty="0" smtClean="0"/>
          </a:p>
          <a:p>
            <a:r>
              <a:rPr lang="de-DE" sz="1300" dirty="0" smtClean="0"/>
              <a:t>Kompetent und motiviert.</a:t>
            </a:r>
            <a:endParaRPr lang="en-US" sz="1300" dirty="0" smtClean="0"/>
          </a:p>
          <a:p>
            <a:r>
              <a:rPr lang="de-DE" sz="1300" dirty="0" smtClean="0"/>
              <a:t>Vereinbarung des Ziels</a:t>
            </a:r>
            <a:endParaRPr lang="en-US" sz="1300" dirty="0" smtClean="0"/>
          </a:p>
          <a:p>
            <a:r>
              <a:rPr lang="de-DE" sz="1300" dirty="0" smtClean="0"/>
              <a:t>Weg dem Mitarbeiter überlassen</a:t>
            </a:r>
            <a:endParaRPr lang="en-US" sz="1300" dirty="0" smtClean="0"/>
          </a:p>
          <a:p>
            <a:r>
              <a:rPr lang="de-DE" sz="1300" dirty="0" smtClean="0"/>
              <a:t>Volles Vertrauen</a:t>
            </a:r>
            <a:endParaRPr lang="en-US" sz="1300" dirty="0" smtClean="0"/>
          </a:p>
          <a:p>
            <a:r>
              <a:rPr lang="de-DE" sz="1300" dirty="0" smtClean="0"/>
              <a:t>  </a:t>
            </a:r>
            <a:r>
              <a:rPr lang="en-US" sz="1300" dirty="0" smtClean="0"/>
              <a:t>DELEGATION  von </a:t>
            </a:r>
            <a:r>
              <a:rPr lang="en-US" sz="1300" dirty="0" err="1" smtClean="0"/>
              <a:t>Verantwortung</a:t>
            </a:r>
            <a:r>
              <a:rPr lang="en-US" sz="1300" dirty="0" smtClean="0"/>
              <a:t>/</a:t>
            </a:r>
            <a:r>
              <a:rPr lang="en-US" sz="1300" dirty="0" err="1" smtClean="0"/>
              <a:t>Entscheidungsspielraum</a:t>
            </a:r>
            <a:endParaRPr lang="en-US" sz="1300" dirty="0" smtClean="0"/>
          </a:p>
          <a:p>
            <a:r>
              <a:rPr lang="en-US" sz="1300" dirty="0" err="1" smtClean="0"/>
              <a:t>Selbstmotivation</a:t>
            </a:r>
            <a:endParaRPr lang="en-US" sz="1300" dirty="0" smtClean="0"/>
          </a:p>
          <a:p>
            <a:r>
              <a:rPr lang="en-US" sz="1300" dirty="0" smtClean="0"/>
              <a:t> </a:t>
            </a:r>
          </a:p>
          <a:p>
            <a:r>
              <a:rPr lang="en-US" sz="1300" dirty="0" smtClean="0"/>
              <a:t>MIT MITARBEITERN REDEN</a:t>
            </a:r>
          </a:p>
          <a:p>
            <a:r>
              <a:rPr lang="en-US" sz="1300" dirty="0" smtClean="0"/>
              <a:t> </a:t>
            </a:r>
            <a:endParaRPr lang="en-US" sz="13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9357C-0949-47B9-8D19-A0E106582F9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sz="1300" dirty="0" smtClean="0"/>
              <a:t>S1:</a:t>
            </a:r>
            <a:endParaRPr lang="en-US" sz="1300" dirty="0" smtClean="0"/>
          </a:p>
          <a:p>
            <a:r>
              <a:rPr lang="de-DE" sz="1300" dirty="0" smtClean="0"/>
              <a:t>nicht kompetent, aber motiviert</a:t>
            </a:r>
            <a:endParaRPr lang="en-US" sz="1300" dirty="0" smtClean="0"/>
          </a:p>
          <a:p>
            <a:r>
              <a:rPr lang="de-DE" sz="1300" dirty="0" smtClean="0"/>
              <a:t>Ziel und Weg vorgeben</a:t>
            </a:r>
            <a:endParaRPr lang="en-US" sz="1300" dirty="0" smtClean="0"/>
          </a:p>
          <a:p>
            <a:r>
              <a:rPr lang="de-DE" sz="1300" dirty="0" smtClean="0"/>
              <a:t>Einseitige Kommunikation</a:t>
            </a:r>
            <a:endParaRPr lang="en-US" sz="1300" dirty="0" smtClean="0"/>
          </a:p>
          <a:p>
            <a:r>
              <a:rPr lang="de-DE" sz="1300" dirty="0" smtClean="0"/>
              <a:t>Hilfe durch Unterweisung</a:t>
            </a:r>
            <a:endParaRPr lang="en-US" sz="1300" dirty="0" smtClean="0"/>
          </a:p>
          <a:p>
            <a:r>
              <a:rPr lang="de-DE" sz="1300" dirty="0" smtClean="0"/>
              <a:t>  muss Ahnungslosigkeit nicht eingestehen</a:t>
            </a:r>
            <a:endParaRPr lang="en-US" sz="1300" dirty="0" smtClean="0"/>
          </a:p>
          <a:p>
            <a:r>
              <a:rPr lang="de-DE" sz="1300" dirty="0" smtClean="0"/>
              <a:t>Hoher Zeitaufwand</a:t>
            </a:r>
            <a:endParaRPr lang="en-US" sz="1300" dirty="0" smtClean="0"/>
          </a:p>
          <a:p>
            <a:r>
              <a:rPr lang="de-DE" sz="1300" dirty="0" smtClean="0"/>
              <a:t>  Potential </a:t>
            </a:r>
            <a:r>
              <a:rPr lang="de-DE" sz="1300" dirty="0" err="1" smtClean="0"/>
              <a:t>entfallten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S2:</a:t>
            </a:r>
            <a:endParaRPr lang="en-US" sz="1300" dirty="0" smtClean="0"/>
          </a:p>
          <a:p>
            <a:r>
              <a:rPr lang="de-DE" sz="1300" dirty="0" smtClean="0"/>
              <a:t>Kompetenter</a:t>
            </a:r>
            <a:endParaRPr lang="en-US" sz="1300" dirty="0" smtClean="0"/>
          </a:p>
          <a:p>
            <a:r>
              <a:rPr lang="de-DE" sz="1300" dirty="0" smtClean="0"/>
              <a:t>  Problem schwieriger als erwartet =&gt; </a:t>
            </a:r>
            <a:r>
              <a:rPr lang="de-DE" sz="1300" dirty="0" err="1" smtClean="0"/>
              <a:t>motivation</a:t>
            </a:r>
            <a:endParaRPr lang="en-US" sz="1300" dirty="0" smtClean="0"/>
          </a:p>
          <a:p>
            <a:r>
              <a:rPr lang="de-DE" sz="1300" dirty="0" smtClean="0"/>
              <a:t>Ziel vorgeben</a:t>
            </a:r>
            <a:endParaRPr lang="en-US" sz="1300" dirty="0" smtClean="0"/>
          </a:p>
          <a:p>
            <a:r>
              <a:rPr lang="de-DE" sz="1300" dirty="0" smtClean="0"/>
              <a:t>Weg vorschlagen</a:t>
            </a:r>
            <a:endParaRPr lang="en-US" sz="1300" dirty="0" smtClean="0"/>
          </a:p>
          <a:p>
            <a:r>
              <a:rPr lang="de-DE" sz="1300" dirty="0" smtClean="0"/>
              <a:t>Bidirektionale Kommunikation</a:t>
            </a:r>
            <a:endParaRPr lang="en-US" sz="1300" dirty="0" smtClean="0"/>
          </a:p>
          <a:p>
            <a:r>
              <a:rPr lang="de-DE" sz="1300" dirty="0" smtClean="0"/>
              <a:t>Intensive Hilfe geben</a:t>
            </a:r>
            <a:endParaRPr lang="en-US" sz="1300" dirty="0" smtClean="0"/>
          </a:p>
          <a:p>
            <a:r>
              <a:rPr lang="de-DE" sz="1300" dirty="0" smtClean="0"/>
              <a:t>Motivieren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S3:</a:t>
            </a:r>
            <a:endParaRPr lang="en-US" sz="1300" dirty="0" smtClean="0"/>
          </a:p>
          <a:p>
            <a:r>
              <a:rPr lang="de-DE" sz="1300" dirty="0" smtClean="0"/>
              <a:t>  ausreichend kompetent aber nicht optimal motiviert</a:t>
            </a:r>
            <a:endParaRPr lang="en-US" sz="1300" dirty="0" smtClean="0"/>
          </a:p>
          <a:p>
            <a:r>
              <a:rPr lang="de-DE" sz="1300" dirty="0" smtClean="0"/>
              <a:t>Diskussion des Ziels</a:t>
            </a:r>
            <a:endParaRPr lang="en-US" sz="1300" dirty="0" smtClean="0"/>
          </a:p>
          <a:p>
            <a:r>
              <a:rPr lang="de-DE" sz="1300" dirty="0" smtClean="0"/>
              <a:t>Mitarbeiter macht Vorschläge</a:t>
            </a:r>
            <a:endParaRPr lang="en-US" sz="1300" dirty="0" smtClean="0"/>
          </a:p>
          <a:p>
            <a:r>
              <a:rPr lang="de-DE" sz="1300" dirty="0" smtClean="0"/>
              <a:t>Gemeinsame Entscheidungen</a:t>
            </a:r>
            <a:endParaRPr lang="en-US" sz="1300" dirty="0" smtClean="0"/>
          </a:p>
          <a:p>
            <a:r>
              <a:rPr lang="de-DE" sz="1300" dirty="0" smtClean="0"/>
              <a:t>  selbstständiges Arbeiten</a:t>
            </a:r>
            <a:endParaRPr lang="en-US" sz="1300" dirty="0" smtClean="0"/>
          </a:p>
          <a:p>
            <a:r>
              <a:rPr lang="de-DE" sz="1300" dirty="0" smtClean="0"/>
              <a:t>Motivieren/Selbstvertrauen aufbauen</a:t>
            </a:r>
            <a:endParaRPr lang="en-US" sz="1300" dirty="0" smtClean="0"/>
          </a:p>
          <a:p>
            <a:r>
              <a:rPr lang="de-DE" sz="1300" dirty="0" smtClean="0"/>
              <a:t> </a:t>
            </a:r>
            <a:endParaRPr lang="en-US" sz="1300" dirty="0" smtClean="0"/>
          </a:p>
          <a:p>
            <a:r>
              <a:rPr lang="de-DE" sz="1300" dirty="0" smtClean="0"/>
              <a:t>S4:</a:t>
            </a:r>
            <a:endParaRPr lang="en-US" sz="1300" dirty="0" smtClean="0"/>
          </a:p>
          <a:p>
            <a:r>
              <a:rPr lang="de-DE" sz="1300" dirty="0" smtClean="0"/>
              <a:t>Kompetent und motiviert.</a:t>
            </a:r>
            <a:endParaRPr lang="en-US" sz="1300" dirty="0" smtClean="0"/>
          </a:p>
          <a:p>
            <a:r>
              <a:rPr lang="de-DE" sz="1300" dirty="0" smtClean="0"/>
              <a:t>Vereinbarung des Ziels</a:t>
            </a:r>
            <a:endParaRPr lang="en-US" sz="1300" dirty="0" smtClean="0"/>
          </a:p>
          <a:p>
            <a:r>
              <a:rPr lang="de-DE" sz="1300" dirty="0" smtClean="0"/>
              <a:t>Weg dem Mitarbeiter überlassen</a:t>
            </a:r>
            <a:endParaRPr lang="en-US" sz="1300" dirty="0" smtClean="0"/>
          </a:p>
          <a:p>
            <a:r>
              <a:rPr lang="de-DE" sz="1300" dirty="0" smtClean="0"/>
              <a:t>Volles Vertrauen</a:t>
            </a:r>
            <a:endParaRPr lang="en-US" sz="1300" dirty="0" smtClean="0"/>
          </a:p>
          <a:p>
            <a:r>
              <a:rPr lang="de-DE" sz="1300" dirty="0" smtClean="0"/>
              <a:t>  </a:t>
            </a:r>
            <a:r>
              <a:rPr lang="en-US" sz="1300" dirty="0" smtClean="0"/>
              <a:t>DELEGATION  von </a:t>
            </a:r>
            <a:r>
              <a:rPr lang="en-US" sz="1300" dirty="0" err="1" smtClean="0"/>
              <a:t>Verantwortung</a:t>
            </a:r>
            <a:r>
              <a:rPr lang="en-US" sz="1300" dirty="0" smtClean="0"/>
              <a:t>/</a:t>
            </a:r>
            <a:r>
              <a:rPr lang="en-US" sz="1300" dirty="0" err="1" smtClean="0"/>
              <a:t>Entscheidungsspielraum</a:t>
            </a:r>
            <a:endParaRPr lang="en-US" sz="1300" dirty="0" smtClean="0"/>
          </a:p>
          <a:p>
            <a:r>
              <a:rPr lang="en-US" sz="1300" dirty="0" err="1" smtClean="0"/>
              <a:t>Selbstmotivation</a:t>
            </a:r>
            <a:endParaRPr lang="en-US" sz="1300" dirty="0" smtClean="0"/>
          </a:p>
          <a:p>
            <a:r>
              <a:rPr lang="en-US" sz="1300" dirty="0" smtClean="0"/>
              <a:t> </a:t>
            </a:r>
          </a:p>
          <a:p>
            <a:r>
              <a:rPr lang="en-US" sz="1300" dirty="0" smtClean="0"/>
              <a:t>MIT MITARBEITERN REDEN</a:t>
            </a:r>
          </a:p>
          <a:p>
            <a:r>
              <a:rPr lang="en-US" sz="1300" dirty="0" smtClean="0"/>
              <a:t> </a:t>
            </a:r>
            <a:endParaRPr lang="en-US" sz="13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9357C-0949-47B9-8D19-A0E106582F9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9112-D64D-4AF4-B9BE-98384BC69264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C3BF-E69B-4AE3-AD80-20D1B586AA28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132D4-BED4-4B75-A780-CD572F2BADA3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4E0FB-E93A-4854-95EA-982B47CA0732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1D09-60F1-4D3A-898F-0A0A2E78D0A2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5367E-0F26-4EE3-81E2-86C0DBA9019A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54C9-CA6A-4A96-837B-EAEEDB83096E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7E49-73FA-48B5-9AA9-3D0FDD340DF1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4C1C-78F3-452D-8FB6-F26AA5C746C2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0651-7BA8-4EC0-87DC-059178181EFC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693-787D-48BE-B0C6-D60AC3B09EB2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96EE2-04BF-483F-B79E-911864EC7C6A}" type="datetime1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9D401-326B-4E23-A3CE-FBCF8BDFAB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smtClean="0"/>
              <a:t>Hersey und Blanchard</a:t>
            </a:r>
            <a:endParaRPr lang="en-US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Frederik</a:t>
            </a:r>
            <a:r>
              <a:rPr lang="en-US" dirty="0" smtClean="0"/>
              <a:t> </a:t>
            </a:r>
            <a:r>
              <a:rPr lang="en-US" dirty="0" err="1" smtClean="0"/>
              <a:t>Kriewitz</a:t>
            </a:r>
            <a:endParaRPr lang="en-US" dirty="0" smtClean="0"/>
          </a:p>
          <a:p>
            <a:r>
              <a:rPr lang="en-US" dirty="0" smtClean="0"/>
              <a:t>Julian </a:t>
            </a:r>
            <a:r>
              <a:rPr lang="en-US" dirty="0" err="1" smtClean="0"/>
              <a:t>Knauer</a:t>
            </a:r>
            <a:endParaRPr lang="en-US" dirty="0" smtClean="0"/>
          </a:p>
          <a:p>
            <a:r>
              <a:rPr lang="en-US" dirty="0" smtClean="0"/>
              <a:t>Steffen Brandt</a:t>
            </a:r>
          </a:p>
          <a:p>
            <a:r>
              <a:rPr lang="en-US" dirty="0" smtClean="0"/>
              <a:t>Sven </a:t>
            </a:r>
            <a:r>
              <a:rPr lang="en-US" dirty="0" err="1" smtClean="0"/>
              <a:t>Eisenhauer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Fazit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de-DE" dirty="0" smtClean="0"/>
              <a:t>Theoretische Modelle sind nicht immer praktikabel</a:t>
            </a:r>
          </a:p>
          <a:p>
            <a:r>
              <a:rPr lang="de-DE" dirty="0" smtClean="0"/>
              <a:t>Es gibt keinen optimalen Führungsstil</a:t>
            </a:r>
          </a:p>
          <a:p>
            <a:r>
              <a:rPr lang="de-DE" dirty="0" smtClean="0"/>
              <a:t>Trend zu flachen Hierarchien, kompetente selbstständig arbeitende Mitarbeiter, Führungskräfte unterstützen und motivieren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Entwicklungsstadien von Gruppen</a:t>
            </a:r>
            <a:endParaRPr lang="de-DE" dirty="0"/>
          </a:p>
        </p:txBody>
      </p:sp>
      <p:pic>
        <p:nvPicPr>
          <p:cNvPr id="5" name="Content Placeholder 4" descr="teamentwicklu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7350" y="2667794"/>
            <a:ext cx="5829300" cy="23907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29000" y="4953000"/>
            <a:ext cx="3823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[http://www.tombuser.de/upload/files/images/teamentwicklung.jpg]</a:t>
            </a:r>
            <a:endParaRPr lang="de-DE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Phasen der Führung</a:t>
            </a:r>
            <a:endParaRPr lang="de-DE" dirty="0"/>
          </a:p>
        </p:txBody>
      </p:sp>
      <p:pic>
        <p:nvPicPr>
          <p:cNvPr id="5" name="Content Placeholder 4" descr="teamentwicklu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3505200"/>
            <a:ext cx="5829300" cy="23907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Abgerundetes Rechteck 10"/>
          <p:cNvSpPr/>
          <p:nvPr/>
        </p:nvSpPr>
        <p:spPr>
          <a:xfrm>
            <a:off x="5562600" y="1676400"/>
            <a:ext cx="2438400" cy="121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Dirigieren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Das Team auf den richtigen Weg bringen</a:t>
            </a:r>
          </a:p>
        </p:txBody>
      </p:sp>
      <p:sp>
        <p:nvSpPr>
          <p:cNvPr id="8" name="Rectangle 7"/>
          <p:cNvSpPr/>
          <p:nvPr/>
        </p:nvSpPr>
        <p:spPr>
          <a:xfrm>
            <a:off x="1600200" y="3505200"/>
            <a:ext cx="3876964" cy="1796473"/>
          </a:xfrm>
          <a:prstGeom prst="rect">
            <a:avLst/>
          </a:prstGeom>
          <a:solidFill>
            <a:srgbClr val="DCE6F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Phasen der Führung</a:t>
            </a:r>
            <a:endParaRPr lang="de-DE" dirty="0"/>
          </a:p>
        </p:txBody>
      </p:sp>
      <p:pic>
        <p:nvPicPr>
          <p:cNvPr id="5" name="Content Placeholder 4" descr="teamentwicklu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3505200"/>
            <a:ext cx="5829300" cy="23907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Abgerundetes Rechteck 10"/>
          <p:cNvSpPr/>
          <p:nvPr/>
        </p:nvSpPr>
        <p:spPr>
          <a:xfrm>
            <a:off x="4267200" y="1676400"/>
            <a:ext cx="2438400" cy="121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Trainieren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Das Motivationstal überwinden</a:t>
            </a:r>
          </a:p>
        </p:txBody>
      </p:sp>
      <p:sp>
        <p:nvSpPr>
          <p:cNvPr id="8" name="Rectangle 7"/>
          <p:cNvSpPr/>
          <p:nvPr/>
        </p:nvSpPr>
        <p:spPr>
          <a:xfrm>
            <a:off x="1600200" y="3505200"/>
            <a:ext cx="2590800" cy="1796473"/>
          </a:xfrm>
          <a:prstGeom prst="rect">
            <a:avLst/>
          </a:prstGeom>
          <a:solidFill>
            <a:srgbClr val="DCE6F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 8"/>
          <p:cNvSpPr/>
          <p:nvPr/>
        </p:nvSpPr>
        <p:spPr>
          <a:xfrm>
            <a:off x="5465618" y="3512127"/>
            <a:ext cx="1295400" cy="1796473"/>
          </a:xfrm>
          <a:prstGeom prst="rect">
            <a:avLst/>
          </a:prstGeom>
          <a:solidFill>
            <a:srgbClr val="DCE6F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Phasen der Führung</a:t>
            </a:r>
            <a:endParaRPr lang="de-DE" dirty="0"/>
          </a:p>
        </p:txBody>
      </p:sp>
      <p:pic>
        <p:nvPicPr>
          <p:cNvPr id="5" name="Content Placeholder 4" descr="teamentwicklu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3505200"/>
            <a:ext cx="5829300" cy="23907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Abgerundetes Rechteck 10"/>
          <p:cNvSpPr/>
          <p:nvPr/>
        </p:nvSpPr>
        <p:spPr>
          <a:xfrm>
            <a:off x="2971800" y="1676400"/>
            <a:ext cx="2438400" cy="121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Sekundieren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Unterstützen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Ermutigen</a:t>
            </a:r>
            <a:endParaRPr lang="de-DE" baseline="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3505200"/>
            <a:ext cx="1295400" cy="1796473"/>
          </a:xfrm>
          <a:prstGeom prst="rect">
            <a:avLst/>
          </a:prstGeom>
          <a:solidFill>
            <a:srgbClr val="DCE6F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 8"/>
          <p:cNvSpPr/>
          <p:nvPr/>
        </p:nvSpPr>
        <p:spPr>
          <a:xfrm>
            <a:off x="4191000" y="3512127"/>
            <a:ext cx="2570018" cy="1796473"/>
          </a:xfrm>
          <a:prstGeom prst="rect">
            <a:avLst/>
          </a:prstGeom>
          <a:solidFill>
            <a:srgbClr val="DCE6F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Phasen der Führung</a:t>
            </a:r>
            <a:endParaRPr lang="de-DE" dirty="0"/>
          </a:p>
        </p:txBody>
      </p:sp>
      <p:pic>
        <p:nvPicPr>
          <p:cNvPr id="5" name="Content Placeholder 4" descr="teamentwicklu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3505200"/>
            <a:ext cx="5829300" cy="23907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Abgerundetes Rechteck 10"/>
          <p:cNvSpPr/>
          <p:nvPr/>
        </p:nvSpPr>
        <p:spPr>
          <a:xfrm>
            <a:off x="1676400" y="1600200"/>
            <a:ext cx="2438400" cy="12192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Delegieren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Bevollmächtigen</a:t>
            </a:r>
            <a:endParaRPr lang="de-DE" baseline="0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3512127"/>
            <a:ext cx="3865418" cy="1796473"/>
          </a:xfrm>
          <a:prstGeom prst="rect">
            <a:avLst/>
          </a:prstGeom>
          <a:solidFill>
            <a:srgbClr val="DCE6F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Kritikpunkte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Nur zwei Bewertungskriterien</a:t>
            </a:r>
          </a:p>
          <a:p>
            <a:r>
              <a:rPr lang="de-DE" dirty="0" smtClean="0"/>
              <a:t>Teams sind hoch komplex</a:t>
            </a:r>
          </a:p>
          <a:p>
            <a:r>
              <a:rPr lang="de-DE" dirty="0" smtClean="0"/>
              <a:t>Menschliche Aspekte ausgeblendet</a:t>
            </a:r>
          </a:p>
          <a:p>
            <a:r>
              <a:rPr lang="de-DE" dirty="0" smtClean="0"/>
              <a:t>Leader muss immer optimal agieren</a:t>
            </a:r>
          </a:p>
          <a:p>
            <a:r>
              <a:rPr lang="de-DE" dirty="0" smtClean="0"/>
              <a:t>Leader hat Präferenzen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Reifegradmodell </a:t>
            </a:r>
            <a:r>
              <a:rPr lang="de-DE" b="1" dirty="0" smtClean="0"/>
              <a:t>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</a:t>
            </a:r>
            <a:r>
              <a:rPr lang="de-DE" b="1" dirty="0"/>
              <a:t>und Blanchard</a:t>
            </a:r>
            <a:endParaRPr lang="en-US" b="1" dirty="0"/>
          </a:p>
        </p:txBody>
      </p:sp>
      <p:pic>
        <p:nvPicPr>
          <p:cNvPr id="4" name="Inhaltsplatzhalter 3" descr="Reifegra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981200"/>
            <a:ext cx="6598161" cy="3865990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und Blanchard</a:t>
            </a:r>
            <a:endParaRPr lang="en-US" dirty="0"/>
          </a:p>
        </p:txBody>
      </p:sp>
      <p:pic>
        <p:nvPicPr>
          <p:cNvPr id="4" name="Inhaltsplatzhalter 3" descr="Reifegradmodell-reifegra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2305" y="3124200"/>
            <a:ext cx="5312895" cy="1477360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und Blanchard</a:t>
            </a:r>
            <a:endParaRPr lang="en-US" dirty="0"/>
          </a:p>
        </p:txBody>
      </p:sp>
      <p:pic>
        <p:nvPicPr>
          <p:cNvPr id="6" name="Inhaltsplatzhalter 5" descr="Reifegradmodell-stil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33600" y="1828800"/>
            <a:ext cx="4834447" cy="4758391"/>
          </a:xfrm>
        </p:spPr>
      </p:pic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und Blanchard</a:t>
            </a:r>
            <a:endParaRPr lang="en-US" dirty="0"/>
          </a:p>
        </p:txBody>
      </p:sp>
      <p:pic>
        <p:nvPicPr>
          <p:cNvPr id="6" name="Inhaltsplatzhalter 5" descr="Reifegradmodell-stil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33600" y="1828800"/>
            <a:ext cx="4834447" cy="4758391"/>
          </a:xfrm>
        </p:spPr>
      </p:pic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Abgerundetes Rechteck 10"/>
          <p:cNvSpPr/>
          <p:nvPr/>
        </p:nvSpPr>
        <p:spPr>
          <a:xfrm>
            <a:off x="5867400" y="4267200"/>
            <a:ext cx="3200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und</a:t>
            </a:r>
            <a:r>
              <a:rPr lang="de-DE" baseline="0" dirty="0" smtClean="0">
                <a:solidFill>
                  <a:schemeClr val="tx1"/>
                </a:solidFill>
              </a:rPr>
              <a:t> Weg </a:t>
            </a:r>
            <a:r>
              <a:rPr lang="de-DE" dirty="0" smtClean="0">
                <a:solidFill>
                  <a:schemeClr val="tx1"/>
                </a:solidFill>
              </a:rPr>
              <a:t>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Einseitige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Hilfe durch Unterweisung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Hoher Zeitaufwand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und Blanchard</a:t>
            </a:r>
            <a:endParaRPr lang="en-US" dirty="0"/>
          </a:p>
        </p:txBody>
      </p:sp>
      <p:pic>
        <p:nvPicPr>
          <p:cNvPr id="6" name="Inhaltsplatzhalter 5" descr="Reifegradmodell-stil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33600" y="1828800"/>
            <a:ext cx="4834447" cy="4758391"/>
          </a:xfrm>
        </p:spPr>
      </p:pic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Abgerundetes Rechteck 10"/>
          <p:cNvSpPr/>
          <p:nvPr/>
        </p:nvSpPr>
        <p:spPr>
          <a:xfrm>
            <a:off x="5867400" y="4267200"/>
            <a:ext cx="3200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und</a:t>
            </a:r>
            <a:r>
              <a:rPr lang="de-DE" baseline="0" dirty="0" smtClean="0">
                <a:solidFill>
                  <a:schemeClr val="tx1"/>
                </a:solidFill>
              </a:rPr>
              <a:t> Weg </a:t>
            </a:r>
            <a:r>
              <a:rPr lang="de-DE" dirty="0" smtClean="0">
                <a:solidFill>
                  <a:schemeClr val="tx1"/>
                </a:solidFill>
              </a:rPr>
              <a:t>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Einseitige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Hilfe durch Unterweisung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Hoher Zeitaufwand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791200" y="2438400"/>
            <a:ext cx="32766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Weg vorschlagen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Bidirektionale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Intensive Hilfe geben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Motivieren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und Blanchard</a:t>
            </a:r>
            <a:endParaRPr lang="en-US" dirty="0"/>
          </a:p>
        </p:txBody>
      </p:sp>
      <p:pic>
        <p:nvPicPr>
          <p:cNvPr id="6" name="Inhaltsplatzhalter 5" descr="Reifegradmodell-stil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33600" y="1828800"/>
            <a:ext cx="4834447" cy="4758391"/>
          </a:xfrm>
        </p:spPr>
      </p:pic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" name="Abgerundetes Rechteck 10"/>
          <p:cNvSpPr/>
          <p:nvPr/>
        </p:nvSpPr>
        <p:spPr>
          <a:xfrm>
            <a:off x="5867400" y="4267200"/>
            <a:ext cx="3200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und</a:t>
            </a:r>
            <a:r>
              <a:rPr lang="de-DE" baseline="0" dirty="0" smtClean="0">
                <a:solidFill>
                  <a:schemeClr val="tx1"/>
                </a:solidFill>
              </a:rPr>
              <a:t> Weg </a:t>
            </a:r>
            <a:r>
              <a:rPr lang="de-DE" dirty="0" smtClean="0">
                <a:solidFill>
                  <a:schemeClr val="tx1"/>
                </a:solidFill>
              </a:rPr>
              <a:t>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Einseitige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Hilfe durch Unterweisung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Hoher Zeitaufwand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791200" y="2438400"/>
            <a:ext cx="32766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Weg vorschlagen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Bidirektionale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Intensive Hilfe geben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Motivieren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76200" y="2438400"/>
            <a:ext cx="35052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Diskussion des Ziels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Mitarbeiter macht Vorschläge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Gemeinsame Entscheidungen</a:t>
            </a:r>
            <a:endParaRPr lang="de-DE" baseline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Motivieren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Reifegradmodell nach</a:t>
            </a:r>
            <a:br>
              <a:rPr lang="de-DE" b="1" dirty="0" smtClean="0"/>
            </a:br>
            <a:r>
              <a:rPr lang="de-DE" b="1" dirty="0" err="1" smtClean="0"/>
              <a:t>Hersey</a:t>
            </a:r>
            <a:r>
              <a:rPr lang="de-DE" b="1" dirty="0" smtClean="0"/>
              <a:t> und Blanchard</a:t>
            </a:r>
            <a:endParaRPr lang="en-US" dirty="0"/>
          </a:p>
        </p:txBody>
      </p:sp>
      <p:pic>
        <p:nvPicPr>
          <p:cNvPr id="6" name="Inhaltsplatzhalter 5" descr="Reifegradmodell-stil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33600" y="1828800"/>
            <a:ext cx="4834447" cy="4758391"/>
          </a:xfrm>
        </p:spPr>
      </p:pic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Abgerundetes Rechteck 10"/>
          <p:cNvSpPr/>
          <p:nvPr/>
        </p:nvSpPr>
        <p:spPr>
          <a:xfrm>
            <a:off x="5867400" y="4267200"/>
            <a:ext cx="3200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und</a:t>
            </a:r>
            <a:r>
              <a:rPr lang="de-DE" baseline="0" dirty="0" smtClean="0">
                <a:solidFill>
                  <a:schemeClr val="tx1"/>
                </a:solidFill>
              </a:rPr>
              <a:t> Weg </a:t>
            </a:r>
            <a:r>
              <a:rPr lang="de-DE" dirty="0" smtClean="0">
                <a:solidFill>
                  <a:schemeClr val="tx1"/>
                </a:solidFill>
              </a:rPr>
              <a:t>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Einseitige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Hilfe durch Unterweisung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Hoher Zeitaufwand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791200" y="2438400"/>
            <a:ext cx="32766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Ziel vorgeben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Weg vorschlagen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Bidirektionale</a:t>
            </a:r>
            <a:r>
              <a:rPr lang="de-DE" baseline="0" dirty="0" smtClean="0">
                <a:solidFill>
                  <a:schemeClr val="tx1"/>
                </a:solidFill>
              </a:rPr>
              <a:t> Kommunikation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Intensive Hilfe geben</a:t>
            </a: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Motivieren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76200" y="2438400"/>
            <a:ext cx="35052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Diskussion des Ziels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Mitarbeiter macht Vorschläge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Gemeinsame Entscheidungen</a:t>
            </a:r>
            <a:endParaRPr lang="de-DE" baseline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Motivieren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76200" y="4267200"/>
            <a:ext cx="35052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Vereinbarung des Ziels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Weg dem Mitarbeiter überlassen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>
                <a:solidFill>
                  <a:schemeClr val="tx1"/>
                </a:solidFill>
              </a:rPr>
              <a:t>Volles Vertrauen</a:t>
            </a:r>
            <a:endParaRPr lang="de-DE" baseline="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de-DE" baseline="0" dirty="0" smtClean="0">
                <a:solidFill>
                  <a:schemeClr val="tx1"/>
                </a:solidFill>
              </a:rPr>
              <a:t>Selbstmotivation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Produktivität</a:t>
            </a:r>
            <a:r>
              <a:rPr lang="en-US" b="1" dirty="0" smtClean="0"/>
              <a:t> und Motivation </a:t>
            </a:r>
            <a:r>
              <a:rPr lang="en-US" b="1" dirty="0" err="1" smtClean="0"/>
              <a:t>steigern</a:t>
            </a:r>
            <a:endParaRPr lang="en-US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r>
              <a:rPr lang="en-US" sz="2800" dirty="0" err="1" smtClean="0"/>
              <a:t>Frühungskraft</a:t>
            </a:r>
            <a:r>
              <a:rPr lang="en-US" sz="2800" dirty="0" smtClean="0"/>
              <a:t> muss </a:t>
            </a:r>
            <a:r>
              <a:rPr lang="en-US" sz="2800" dirty="0" err="1" smtClean="0"/>
              <a:t>Anreize</a:t>
            </a:r>
            <a:r>
              <a:rPr lang="en-US" sz="2800" dirty="0" smtClean="0"/>
              <a:t> </a:t>
            </a:r>
            <a:r>
              <a:rPr lang="en-US" sz="2800" dirty="0" err="1" smtClean="0"/>
              <a:t>schaffen</a:t>
            </a:r>
            <a:endParaRPr lang="en-US" sz="2800" dirty="0" smtClean="0"/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Herzbergs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Zwei-Faktoren-Theorie</a:t>
            </a:r>
            <a:endParaRPr lang="en-US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9D401-326B-4E23-A3CE-FBCF8BDFABE1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 descr="C:\Users\Steffen\h_da\10. Semester\Führungskompetenzen und Selbstmanagement\Herzberg_2_Faktore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438400"/>
            <a:ext cx="4162425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367</Words>
  <Application>Microsoft Office PowerPoint</Application>
  <PresentationFormat>On-screen Show (4:3)</PresentationFormat>
  <Paragraphs>284</Paragraphs>
  <Slides>16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Larissa-Design</vt:lpstr>
      <vt:lpstr>Reifegradmodell nach Hersey und Blanchard</vt:lpstr>
      <vt:lpstr>Reifegradmodell nach Hersey und Blanchard</vt:lpstr>
      <vt:lpstr>Reifegradmodell nach Hersey und Blanchard</vt:lpstr>
      <vt:lpstr>Reifegradmodell nach Hersey und Blanchard</vt:lpstr>
      <vt:lpstr>Reifegradmodell nach Hersey und Blanchard</vt:lpstr>
      <vt:lpstr>Reifegradmodell nach Hersey und Blanchard</vt:lpstr>
      <vt:lpstr>Reifegradmodell nach Hersey und Blanchard</vt:lpstr>
      <vt:lpstr>Reifegradmodell nach Hersey und Blanchard</vt:lpstr>
      <vt:lpstr>Produktivität und Motivation steigern</vt:lpstr>
      <vt:lpstr>Fazit</vt:lpstr>
      <vt:lpstr>Entwicklungsstadien von Gruppen</vt:lpstr>
      <vt:lpstr>Phasen der Führung</vt:lpstr>
      <vt:lpstr>Phasen der Führung</vt:lpstr>
      <vt:lpstr>Phasen der Führung</vt:lpstr>
      <vt:lpstr>Phasen der Führung</vt:lpstr>
      <vt:lpstr>Kritikpunkte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Führungsmodelle und Führungsstile</dc:title>
  <dc:creator>Frederik Kriewitz</dc:creator>
  <cp:lastModifiedBy>Sven Eisenhauer</cp:lastModifiedBy>
  <cp:revision>78</cp:revision>
  <dcterms:created xsi:type="dcterms:W3CDTF">2011-03-16T22:16:57Z</dcterms:created>
  <dcterms:modified xsi:type="dcterms:W3CDTF">2011-04-19T22:15:56Z</dcterms:modified>
</cp:coreProperties>
</file>